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9"/>
  </p:notesMasterIdLst>
  <p:sldIdLst>
    <p:sldId id="256" r:id="rId18"/>
    <p:sldId id="257" r:id="rId22"/>
    <p:sldId id="258" r:id="rId24"/>
    <p:sldId id="259" r:id="rId26"/>
    <p:sldId id="260" r:id="rId28"/>
  </p:sldIdLst>
  <p:sldSz cx="18288000" cy="10287000"/>
  <p:notesSz cx="6858000" cy="9144000"/>
  <p:embeddedFontLst>
    <p:embeddedFont>
      <p:font typeface="Tenor Sans" charset="1" panose="020000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Gidole" charset="1" panose="02000503000000000000"/>
      <p:regular r:id="rId11"/>
    </p:embeddedFont>
    <p:embeddedFont>
      <p:font typeface="Clear Sans Bold" charset="1" panose="020B0803030202020304"/>
      <p:regular r:id="rId12"/>
    </p:embeddedFont>
    <p:embeddedFont>
      <p:font typeface="Clear Sans Bold Italics" charset="1" panose="020B0803030202090304"/>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notesMasters/notesMaster1.xml" Type="http://schemas.openxmlformats.org/officeDocument/2006/relationships/notesMaster"/><Relationship Id="rId2" Target="presProps.xml" Type="http://schemas.openxmlformats.org/officeDocument/2006/relationships/presProps"/><Relationship Id="rId20" Target="theme/theme2.xml" Type="http://schemas.openxmlformats.org/officeDocument/2006/relationships/theme"/><Relationship Id="rId21" Target="notesSlides/notesSlide1.xml" Type="http://schemas.openxmlformats.org/officeDocument/2006/relationships/notesSlide"/><Relationship Id="rId22" Target="slides/slide2.xml" Type="http://schemas.openxmlformats.org/officeDocument/2006/relationships/slide"/><Relationship Id="rId23" Target="notesSlides/notesSlide2.xml" Type="http://schemas.openxmlformats.org/officeDocument/2006/relationships/notesSlide"/><Relationship Id="rId24" Target="slides/slide3.xml" Type="http://schemas.openxmlformats.org/officeDocument/2006/relationships/slide"/><Relationship Id="rId25" Target="notesSlides/notesSlide3.xml" Type="http://schemas.openxmlformats.org/officeDocument/2006/relationships/notesSlide"/><Relationship Id="rId26" Target="slides/slide4.xml" Type="http://schemas.openxmlformats.org/officeDocument/2006/relationships/slide"/><Relationship Id="rId27" Target="notesSlides/notesSlide4.xml" Type="http://schemas.openxmlformats.org/officeDocument/2006/relationships/notesSlide"/><Relationship Id="rId28" Target="slides/slide5.xml" Type="http://schemas.openxmlformats.org/officeDocument/2006/relationships/slide"/><Relationship Id="rId29" Target="notesSlides/notesSlide5.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Good afternoon, everyone, we are Daan and Collin of the project wheels and with this external presentation we want to give you an insight into the progress we have made and what our plans or going further.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Since last month was the last presentation we will give a brief overview of our project and what we presented last time. </a:t>
            </a:r>
          </a:p>
          <a:p>
            <a:pPr lvl="0"/>
            <a:r>
              <a:rPr lang="en-US"/>
              <a:t/>
            </a:r>
          </a:p>
          <a:p>
            <a:pPr lvl="0"/>
            <a:r>
              <a:rPr lang="en-US"/>
              <a:t/>
            </a:r>
          </a:p>
          <a:p>
            <a:pPr lvl="0"/>
            <a:r>
              <a:rPr lang="en-US"/>
              <a:t>furthermore we will talk about the progress we have made over the last 4 weeks and the issues we faced during those weeks. </a:t>
            </a:r>
          </a:p>
          <a:p>
            <a:pPr lvl="0"/>
            <a:r>
              <a:rPr lang="en-US"/>
              <a:t/>
            </a:r>
          </a:p>
          <a:p>
            <a:pPr lvl="0"/>
            <a:r>
              <a:rPr lang="en-US"/>
              <a:t>concluding this presentation there will be a brief overview of our plans and view for the next couple of weeks.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 have a project for the dutch basketball team’s embedded scientist rienk. We are using gathered imu data to detect basketball specific movements from matches or trainings. Research question how can imu data be used to identify wheelchair specific basketball movements. We achieve this goal by detecting sprints, rotations, collisions, fast breaking(offence) and fast defense. The final product needs these movements to have a timestamp so match videos can be more easily analyzed. </a:t>
            </a:r>
          </a:p>
          <a:p>
            <a:pPr lvl="0"/>
            <a:r>
              <a:rPr lang="en-US"/>
              <a:t>The project activities we would do to get closer to our goal were, applying desk research to programming and using confusion matrixes to determine model accuracy.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 last few weeks we have been working on these activities. The best model we are using right now is decision tree this has an accuracy of about 90% precision 90% recall 50 %</a:t>
            </a:r>
          </a:p>
          <a:p>
            <a:pPr lvl="0"/>
            <a:r>
              <a:rPr lang="en-US"/>
              <a:t>But the further we worked with the models the more problems we faced. The main problem we needed to solve is that our dataset has no predefined answers. </a:t>
            </a:r>
          </a:p>
          <a:p>
            <a:pPr lvl="0"/>
            <a:r>
              <a:rPr lang="en-US"/>
              <a:t>To put it in simple terms, the sprints we need to detect are not predefined, we spoke about this with our problem owner. We have two ways to go about this problem. </a:t>
            </a:r>
          </a:p>
          <a:p>
            <a:pPr lvl="0"/>
            <a:r>
              <a:rPr lang="en-US"/>
              <a:t/>
            </a:r>
          </a:p>
          <a:p>
            <a:pPr lvl="0"/>
            <a:r>
              <a:rPr lang="en-US"/>
              <a:t>Solution nr1. neural networks(call with martijn and jake to get more info) We can work around the issue by the use of neural networks. This works better on more complex patterns. at the moment our neural network uses a tensor of 3 features and works with intervals of 100th of a second, we want to increase this to 1 second so that we can look more globally instead of to a little specific point. at the moment our neural network is balanced not tuned, (see confusion matrix). </a:t>
            </a:r>
          </a:p>
          <a:p>
            <a:pPr lvl="0"/>
            <a:r>
              <a:rPr lang="en-US"/>
              <a:t/>
            </a:r>
          </a:p>
          <a:p>
            <a:pPr lvl="0"/>
            <a:r>
              <a:rPr lang="en-US"/>
              <a:t/>
            </a:r>
          </a:p>
          <a:p>
            <a:pPr lvl="0"/>
            <a:r>
              <a:rPr lang="en-US"/>
              <a:t/>
            </a:r>
          </a:p>
          <a:p>
            <a:pPr lvl="0"/>
            <a:r>
              <a:rPr lang="en-US"/>
              <a:t>Solution nr2. repeat modeling decision tree and look at the false negatives to compute a more defined training dataset for the next run. </a:t>
            </a:r>
          </a:p>
          <a:p>
            <a:pPr lvl="0"/>
            <a:r>
              <a:rPr lang="en-US"/>
              <a:t>next to running the descision tree model we also started an</a:t>
            </a:r>
          </a:p>
          <a:p>
            <a:pPr lvl="0"/>
            <a:r>
              <a:rPr lang="en-US"/>
              <a:t>SGD model. this linear classifier works best because we have a very big dataset.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What is next? </a:t>
            </a:r>
          </a:p>
          <a:p>
            <a:pPr lvl="0"/>
            <a:r>
              <a:rPr lang="en-US"/>
              <a:t>With the use of image recognition, we are going to recognize graphs of sprints and rotations in order to detect these movements. but we are not sure about this solution yet</a:t>
            </a:r>
          </a:p>
          <a:p>
            <a:pPr lvl="0"/>
            <a:r>
              <a:rPr lang="en-US"/>
              <a:t/>
            </a:r>
          </a:p>
          <a:p>
            <a:pPr lvl="0"/>
            <a:r>
              <a:rPr lang="en-US"/>
              <a:t>we want to create a convolutional network, this works almost the same as a neural network. the advantage of a convolutional neural network is that it prepares the data before using it.</a:t>
            </a:r>
          </a:p>
          <a:p>
            <a:pPr lvl="0"/>
            <a:r>
              <a:rPr lang="en-US"/>
              <a:t/>
            </a:r>
          </a:p>
          <a:p>
            <a:pPr lvl="0"/>
            <a:r>
              <a:rPr lang="en-US"/>
              <a:t>to fully improve our models we need to keep defining our dataset better. </a:t>
            </a:r>
          </a:p>
          <a:p>
            <a:pPr lvl="0"/>
            <a:r>
              <a:rPr lang="en-US"/>
              <a:t>a better-defined dataset will improve our gridsearch function, this means our model will be more accurate.</a:t>
            </a:r>
          </a:p>
          <a:p>
            <a:pPr lvl="0"/>
            <a:r>
              <a:rPr lang="en-US"/>
              <a:t/>
            </a:r>
          </a:p>
          <a:p>
            <a:pPr lvl="0"/>
            <a:r>
              <a:rPr lang="en-US"/>
              <a:t>after the model is finished, we will use statistics to categorize different sprints. [2sec, 2-5sec, 5&lt; sec] this will give the coaches a better insight into the sprints.  </a:t>
            </a:r>
          </a:p>
          <a:p>
            <a:pPr lvl="0"/>
            <a:r>
              <a:rPr lang="en-US"/>
              <a:t/>
            </a:r>
          </a:p>
          <a:p>
            <a:pPr lvl="0"/>
            <a:r>
              <a:rPr lang="en-US"/>
              <a:t>We will evaluate the solutions we have right now. And find the best way to take the next step towards the end product.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pn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A383F"/>
        </a:solidFill>
      </p:bgPr>
    </p:bg>
    <p:spTree>
      <p:nvGrpSpPr>
        <p:cNvPr id="1" name=""/>
        <p:cNvGrpSpPr/>
        <p:nvPr/>
      </p:nvGrpSpPr>
      <p:grpSpPr>
        <a:xfrm>
          <a:off x="0" y="0"/>
          <a:ext cx="0" cy="0"/>
          <a:chOff x="0" y="0"/>
          <a:chExt cx="0" cy="0"/>
        </a:xfrm>
      </p:grpSpPr>
      <p:sp>
        <p:nvSpPr>
          <p:cNvPr name="AutoShape 2" id="2"/>
          <p:cNvSpPr/>
          <p:nvPr/>
        </p:nvSpPr>
        <p:spPr>
          <a:xfrm rot="0">
            <a:off x="911990" y="6026957"/>
            <a:ext cx="9040942" cy="168200"/>
          </a:xfrm>
          <a:prstGeom prst="rect">
            <a:avLst/>
          </a:prstGeom>
          <a:solidFill>
            <a:srgbClr val="DB636F"/>
          </a:solidFill>
        </p:spPr>
      </p:sp>
      <p:pic>
        <p:nvPicPr>
          <p:cNvPr name="Picture 3" id="3"/>
          <p:cNvPicPr>
            <a:picLocks noChangeAspect="true"/>
          </p:cNvPicPr>
          <p:nvPr/>
        </p:nvPicPr>
        <p:blipFill>
          <a:blip r:embed="rId3">
            <a:alphaModFix amt="77000"/>
          </a:blip>
          <a:srcRect l="21239" t="0" r="24523" b="0"/>
          <a:stretch>
            <a:fillRect/>
          </a:stretch>
        </p:blipFill>
        <p:spPr>
          <a:xfrm flipH="false" flipV="false" rot="0">
            <a:off x="9952933" y="0"/>
            <a:ext cx="8335067" cy="10287000"/>
          </a:xfrm>
          <a:prstGeom prst="rect">
            <a:avLst/>
          </a:prstGeom>
        </p:spPr>
      </p:pic>
      <p:sp>
        <p:nvSpPr>
          <p:cNvPr name="TextBox 4" id="4"/>
          <p:cNvSpPr txBox="true"/>
          <p:nvPr/>
        </p:nvSpPr>
        <p:spPr>
          <a:xfrm rot="0">
            <a:off x="911990" y="2374171"/>
            <a:ext cx="8166835" cy="523240"/>
          </a:xfrm>
          <a:prstGeom prst="rect">
            <a:avLst/>
          </a:prstGeom>
        </p:spPr>
        <p:txBody>
          <a:bodyPr anchor="t" rtlCol="false" tIns="0" lIns="0" bIns="0" rIns="0">
            <a:spAutoFit/>
          </a:bodyPr>
          <a:lstStyle/>
          <a:p>
            <a:pPr>
              <a:lnSpc>
                <a:spcPts val="4160"/>
              </a:lnSpc>
            </a:pPr>
            <a:r>
              <a:rPr lang="en-US" sz="3200" spc="640">
                <a:solidFill>
                  <a:srgbClr val="FCF9DA"/>
                </a:solidFill>
                <a:latin typeface="Tenor Sans"/>
              </a:rPr>
              <a:t>OPEN PRESENTATION</a:t>
            </a:r>
          </a:p>
        </p:txBody>
      </p:sp>
      <p:sp>
        <p:nvSpPr>
          <p:cNvPr name="TextBox 5" id="5"/>
          <p:cNvSpPr txBox="true"/>
          <p:nvPr/>
        </p:nvSpPr>
        <p:spPr>
          <a:xfrm rot="0">
            <a:off x="911990" y="3170181"/>
            <a:ext cx="9552954" cy="2602865"/>
          </a:xfrm>
          <a:prstGeom prst="rect">
            <a:avLst/>
          </a:prstGeom>
        </p:spPr>
        <p:txBody>
          <a:bodyPr anchor="t" rtlCol="false" tIns="0" lIns="0" bIns="0" rIns="0">
            <a:spAutoFit/>
          </a:bodyPr>
          <a:lstStyle/>
          <a:p>
            <a:pPr algn="l">
              <a:lnSpc>
                <a:spcPts val="10000"/>
              </a:lnSpc>
            </a:pPr>
            <a:r>
              <a:rPr lang="en-US" sz="9999" spc="-99">
                <a:solidFill>
                  <a:srgbClr val="FCF9DA"/>
                </a:solidFill>
                <a:latin typeface="Clear Sans Bold"/>
              </a:rPr>
              <a:t>PROJECT WHEELS</a:t>
            </a:r>
          </a:p>
        </p:txBody>
      </p:sp>
      <p:sp>
        <p:nvSpPr>
          <p:cNvPr name="TextBox 6" id="6"/>
          <p:cNvSpPr txBox="true"/>
          <p:nvPr/>
        </p:nvSpPr>
        <p:spPr>
          <a:xfrm rot="0">
            <a:off x="911990" y="6558000"/>
            <a:ext cx="8232010" cy="1840865"/>
          </a:xfrm>
          <a:prstGeom prst="rect">
            <a:avLst/>
          </a:prstGeom>
        </p:spPr>
        <p:txBody>
          <a:bodyPr anchor="t" rtlCol="false" tIns="0" lIns="0" bIns="0" rIns="0">
            <a:spAutoFit/>
          </a:bodyPr>
          <a:lstStyle/>
          <a:p>
            <a:pPr>
              <a:lnSpc>
                <a:spcPts val="3639"/>
              </a:lnSpc>
            </a:pPr>
            <a:r>
              <a:rPr lang="en-US" sz="2799" spc="279">
                <a:solidFill>
                  <a:srgbClr val="FCF9DA"/>
                </a:solidFill>
                <a:latin typeface="Gidole"/>
              </a:rPr>
              <a:t>Created by: Jake van der Valk, Martijn Kok,</a:t>
            </a:r>
          </a:p>
          <a:p>
            <a:pPr>
              <a:lnSpc>
                <a:spcPts val="3639"/>
              </a:lnSpc>
            </a:pPr>
            <a:r>
              <a:rPr lang="en-US" sz="2799" spc="279">
                <a:solidFill>
                  <a:srgbClr val="FCF9DA"/>
                </a:solidFill>
                <a:latin typeface="Gidole"/>
              </a:rPr>
              <a:t>Alejandro Oliver Llorente, Collin van Adrichem, Daan Gielen</a:t>
            </a:r>
          </a:p>
          <a:p>
            <a:pPr>
              <a:lnSpc>
                <a:spcPts val="3640"/>
              </a:lnSpc>
            </a:pP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2A383F"/>
        </a:solidFill>
      </p:bgPr>
    </p:bg>
    <p:spTree>
      <p:nvGrpSpPr>
        <p:cNvPr id="1" name=""/>
        <p:cNvGrpSpPr/>
        <p:nvPr/>
      </p:nvGrpSpPr>
      <p:grpSpPr>
        <a:xfrm>
          <a:off x="0" y="0"/>
          <a:ext cx="0" cy="0"/>
          <a:chOff x="0" y="0"/>
          <a:chExt cx="0" cy="0"/>
        </a:xfrm>
      </p:grpSpPr>
      <p:sp>
        <p:nvSpPr>
          <p:cNvPr name="AutoShape 2" id="2"/>
          <p:cNvSpPr/>
          <p:nvPr/>
        </p:nvSpPr>
        <p:spPr>
          <a:xfrm rot="0">
            <a:off x="-333375" y="-266700"/>
            <a:ext cx="18954750" cy="3048000"/>
          </a:xfrm>
          <a:prstGeom prst="rect">
            <a:avLst/>
          </a:prstGeom>
          <a:solidFill>
            <a:srgbClr val="DB636F"/>
          </a:solidFill>
        </p:spPr>
      </p:sp>
      <p:sp>
        <p:nvSpPr>
          <p:cNvPr name="TextBox 3" id="3"/>
          <p:cNvSpPr txBox="true"/>
          <p:nvPr/>
        </p:nvSpPr>
        <p:spPr>
          <a:xfrm rot="0">
            <a:off x="1028700" y="1097280"/>
            <a:ext cx="14548555" cy="796290"/>
          </a:xfrm>
          <a:prstGeom prst="rect">
            <a:avLst/>
          </a:prstGeom>
        </p:spPr>
        <p:txBody>
          <a:bodyPr anchor="t" rtlCol="false" tIns="0" lIns="0" bIns="0" rIns="0">
            <a:spAutoFit/>
          </a:bodyPr>
          <a:lstStyle/>
          <a:p>
            <a:pPr>
              <a:lnSpc>
                <a:spcPts val="6209"/>
              </a:lnSpc>
            </a:pPr>
            <a:r>
              <a:rPr lang="en-US" sz="5400">
                <a:solidFill>
                  <a:srgbClr val="2A383F"/>
                </a:solidFill>
                <a:latin typeface="Clear Sans Bold"/>
              </a:rPr>
              <a:t>TABLE OF CONTENTS </a:t>
            </a:r>
          </a:p>
        </p:txBody>
      </p:sp>
      <p:sp>
        <p:nvSpPr>
          <p:cNvPr name="AutoShape 4" id="4"/>
          <p:cNvSpPr/>
          <p:nvPr/>
        </p:nvSpPr>
        <p:spPr>
          <a:xfrm rot="0">
            <a:off x="4552950" y="3733800"/>
            <a:ext cx="152400" cy="5524500"/>
          </a:xfrm>
          <a:prstGeom prst="rect">
            <a:avLst/>
          </a:prstGeom>
          <a:solidFill>
            <a:srgbClr val="FCF9DA"/>
          </a:solidFill>
        </p:spPr>
      </p:sp>
      <p:sp>
        <p:nvSpPr>
          <p:cNvPr name="TextBox 5" id="5"/>
          <p:cNvSpPr txBox="true"/>
          <p:nvPr/>
        </p:nvSpPr>
        <p:spPr>
          <a:xfrm rot="0">
            <a:off x="5127271" y="3986936"/>
            <a:ext cx="10833808" cy="5375275"/>
          </a:xfrm>
          <a:prstGeom prst="rect">
            <a:avLst/>
          </a:prstGeom>
        </p:spPr>
        <p:txBody>
          <a:bodyPr anchor="t" rtlCol="false" tIns="0" lIns="0" bIns="0" rIns="0">
            <a:spAutoFit/>
          </a:bodyPr>
          <a:lstStyle/>
          <a:p>
            <a:pPr marL="604519" indent="-302260" lvl="1">
              <a:lnSpc>
                <a:spcPts val="4759"/>
              </a:lnSpc>
              <a:buFont typeface="Arial"/>
              <a:buChar char="•"/>
            </a:pPr>
            <a:r>
              <a:rPr lang="en-US" sz="2799" spc="167">
                <a:solidFill>
                  <a:srgbClr val="FCF9DA"/>
                </a:solidFill>
                <a:latin typeface="Gidole"/>
              </a:rPr>
              <a:t>Recap of the last presentation</a:t>
            </a:r>
          </a:p>
          <a:p>
            <a:pPr marL="1209039" indent="-403013" lvl="2">
              <a:lnSpc>
                <a:spcPts val="4759"/>
              </a:lnSpc>
              <a:buFont typeface="Arial"/>
              <a:buChar char="⚬"/>
            </a:pPr>
            <a:r>
              <a:rPr lang="en-US" sz="1200" spc="72">
                <a:solidFill>
                  <a:srgbClr val="FCF9DA"/>
                </a:solidFill>
                <a:latin typeface="Arimo"/>
              </a:rPr>
              <a:t>Brief introduction</a:t>
            </a:r>
          </a:p>
          <a:p>
            <a:pPr marL="1209039" indent="-403013" lvl="2">
              <a:lnSpc>
                <a:spcPts val="4759"/>
              </a:lnSpc>
              <a:buFont typeface="Arial"/>
              <a:buChar char="⚬"/>
            </a:pPr>
            <a:r>
              <a:rPr lang="en-US" sz="1200" spc="72">
                <a:solidFill>
                  <a:srgbClr val="FCF9DA"/>
                </a:solidFill>
                <a:latin typeface="Arimo"/>
              </a:rPr>
              <a:t>Project activities</a:t>
            </a:r>
          </a:p>
          <a:p>
            <a:pPr marL="604519" indent="-302260" lvl="1">
              <a:lnSpc>
                <a:spcPts val="4759"/>
              </a:lnSpc>
              <a:buFont typeface="Arial"/>
              <a:buChar char="•"/>
            </a:pPr>
            <a:r>
              <a:rPr lang="en-US" sz="1200" spc="72">
                <a:solidFill>
                  <a:srgbClr val="FCF9DA"/>
                </a:solidFill>
                <a:latin typeface="Arimo"/>
              </a:rPr>
              <a:t>The present</a:t>
            </a:r>
          </a:p>
          <a:p>
            <a:pPr marL="1209039" indent="-403013" lvl="2">
              <a:lnSpc>
                <a:spcPts val="4759"/>
              </a:lnSpc>
              <a:buFont typeface="Arial"/>
              <a:buChar char="⚬"/>
            </a:pPr>
            <a:r>
              <a:rPr lang="en-US" sz="2799" spc="167">
                <a:solidFill>
                  <a:srgbClr val="FCF9DA"/>
                </a:solidFill>
                <a:latin typeface="Gidole"/>
              </a:rPr>
              <a:t>neural networks</a:t>
            </a:r>
          </a:p>
          <a:p>
            <a:pPr marL="1209039" indent="-403013" lvl="2">
              <a:lnSpc>
                <a:spcPts val="4759"/>
              </a:lnSpc>
              <a:buFont typeface="Arial"/>
              <a:buChar char="⚬"/>
            </a:pPr>
            <a:r>
              <a:rPr lang="en-US" sz="2799" spc="167">
                <a:solidFill>
                  <a:srgbClr val="FCF9DA"/>
                </a:solidFill>
                <a:latin typeface="Gidole"/>
              </a:rPr>
              <a:t>repeat modelling</a:t>
            </a:r>
          </a:p>
          <a:p>
            <a:pPr>
              <a:lnSpc>
                <a:spcPts val="4759"/>
              </a:lnSpc>
            </a:pPr>
          </a:p>
          <a:p>
            <a:pPr marL="604519" indent="-302260" lvl="1">
              <a:lnSpc>
                <a:spcPts val="4759"/>
              </a:lnSpc>
              <a:buFont typeface="Arial"/>
              <a:buChar char="•"/>
            </a:pPr>
            <a:r>
              <a:rPr lang="en-US" sz="2799" spc="167">
                <a:solidFill>
                  <a:srgbClr val="FCF9DA"/>
                </a:solidFill>
                <a:latin typeface="Gidole"/>
              </a:rPr>
              <a:t>Whats next</a:t>
            </a:r>
          </a:p>
          <a:p>
            <a:pPr>
              <a:lnSpc>
                <a:spcPts val="4760"/>
              </a:lnSpc>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2A383F"/>
        </a:solidFill>
      </p:bgPr>
    </p:bg>
    <p:spTree>
      <p:nvGrpSpPr>
        <p:cNvPr id="1" name=""/>
        <p:cNvGrpSpPr/>
        <p:nvPr/>
      </p:nvGrpSpPr>
      <p:grpSpPr>
        <a:xfrm>
          <a:off x="0" y="0"/>
          <a:ext cx="0" cy="0"/>
          <a:chOff x="0" y="0"/>
          <a:chExt cx="0" cy="0"/>
        </a:xfrm>
      </p:grpSpPr>
      <p:sp>
        <p:nvSpPr>
          <p:cNvPr name="AutoShape 2" id="2"/>
          <p:cNvSpPr/>
          <p:nvPr/>
        </p:nvSpPr>
        <p:spPr>
          <a:xfrm rot="0">
            <a:off x="-451120" y="-504185"/>
            <a:ext cx="6354347" cy="11491017"/>
          </a:xfrm>
          <a:prstGeom prst="rect">
            <a:avLst/>
          </a:prstGeom>
          <a:solidFill>
            <a:srgbClr val="FCF9DA"/>
          </a:solidFill>
        </p:spPr>
      </p:sp>
      <p:sp>
        <p:nvSpPr>
          <p:cNvPr name="TextBox 3" id="3"/>
          <p:cNvSpPr txBox="true"/>
          <p:nvPr/>
        </p:nvSpPr>
        <p:spPr>
          <a:xfrm rot="0">
            <a:off x="280987" y="3775542"/>
            <a:ext cx="5622239" cy="1771650"/>
          </a:xfrm>
          <a:prstGeom prst="rect">
            <a:avLst/>
          </a:prstGeom>
        </p:spPr>
        <p:txBody>
          <a:bodyPr anchor="t" rtlCol="false" tIns="0" lIns="0" bIns="0" rIns="0">
            <a:spAutoFit/>
          </a:bodyPr>
          <a:lstStyle/>
          <a:p>
            <a:pPr>
              <a:lnSpc>
                <a:spcPts val="6900"/>
              </a:lnSpc>
            </a:pPr>
            <a:r>
              <a:rPr lang="en-US" sz="6000">
                <a:solidFill>
                  <a:srgbClr val="2A383F"/>
                </a:solidFill>
                <a:latin typeface="Clear Sans Bold"/>
              </a:rPr>
              <a:t>LAST PRESENTATION</a:t>
            </a:r>
          </a:p>
        </p:txBody>
      </p:sp>
      <p:sp>
        <p:nvSpPr>
          <p:cNvPr name="AutoShape 4" id="4"/>
          <p:cNvSpPr/>
          <p:nvPr/>
        </p:nvSpPr>
        <p:spPr>
          <a:xfrm rot="0">
            <a:off x="1028700" y="5906770"/>
            <a:ext cx="3990975" cy="133350"/>
          </a:xfrm>
          <a:prstGeom prst="rect">
            <a:avLst/>
          </a:prstGeom>
          <a:solidFill>
            <a:srgbClr val="2A383F"/>
          </a:solidFill>
        </p:spPr>
      </p:sp>
      <p:sp>
        <p:nvSpPr>
          <p:cNvPr name="AutoShape 5" id="5"/>
          <p:cNvSpPr/>
          <p:nvPr/>
        </p:nvSpPr>
        <p:spPr>
          <a:xfrm rot="0">
            <a:off x="6515100" y="1028700"/>
            <a:ext cx="95250" cy="8229600"/>
          </a:xfrm>
          <a:prstGeom prst="rect">
            <a:avLst/>
          </a:prstGeom>
          <a:solidFill>
            <a:srgbClr val="DB636F"/>
          </a:solidFill>
        </p:spPr>
      </p:sp>
      <p:grpSp>
        <p:nvGrpSpPr>
          <p:cNvPr name="Group 6" id="6"/>
          <p:cNvGrpSpPr/>
          <p:nvPr/>
        </p:nvGrpSpPr>
        <p:grpSpPr>
          <a:xfrm rot="5400000">
            <a:off x="6610049" y="1641141"/>
            <a:ext cx="376787" cy="376184"/>
            <a:chOff x="0" y="0"/>
            <a:chExt cx="6350000" cy="6339840"/>
          </a:xfrm>
        </p:grpSpPr>
        <p:sp>
          <p:nvSpPr>
            <p:cNvPr name="Freeform 7" id="7"/>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DB636F"/>
            </a:solidFill>
          </p:spPr>
        </p:sp>
      </p:grpSp>
      <p:grpSp>
        <p:nvGrpSpPr>
          <p:cNvPr name="Group 8" id="8"/>
          <p:cNvGrpSpPr/>
          <p:nvPr/>
        </p:nvGrpSpPr>
        <p:grpSpPr>
          <a:xfrm rot="0">
            <a:off x="7515574" y="5462704"/>
            <a:ext cx="9640026" cy="1902460"/>
            <a:chOff x="0" y="0"/>
            <a:chExt cx="12853368" cy="2536613"/>
          </a:xfrm>
        </p:grpSpPr>
        <p:sp>
          <p:nvSpPr>
            <p:cNvPr name="TextBox 9" id="9"/>
            <p:cNvSpPr txBox="true"/>
            <p:nvPr/>
          </p:nvSpPr>
          <p:spPr>
            <a:xfrm rot="0">
              <a:off x="0" y="-123825"/>
              <a:ext cx="12853368" cy="702945"/>
            </a:xfrm>
            <a:prstGeom prst="rect">
              <a:avLst/>
            </a:prstGeom>
          </p:spPr>
          <p:txBody>
            <a:bodyPr anchor="t" rtlCol="false" tIns="0" lIns="0" bIns="0" rIns="0">
              <a:spAutoFit/>
            </a:bodyPr>
            <a:lstStyle/>
            <a:p>
              <a:pPr>
                <a:lnSpc>
                  <a:spcPts val="4560"/>
                </a:lnSpc>
              </a:pPr>
              <a:r>
                <a:rPr lang="en-US" sz="2850" spc="370">
                  <a:solidFill>
                    <a:srgbClr val="DB636F"/>
                  </a:solidFill>
                  <a:latin typeface="Gidole"/>
                </a:rPr>
                <a:t>PROJECT ACTIVITIES</a:t>
              </a:r>
            </a:p>
          </p:txBody>
        </p:sp>
        <p:sp>
          <p:nvSpPr>
            <p:cNvPr name="TextBox 10" id="10"/>
            <p:cNvSpPr txBox="true"/>
            <p:nvPr/>
          </p:nvSpPr>
          <p:spPr>
            <a:xfrm rot="0">
              <a:off x="0" y="483658"/>
              <a:ext cx="12466878" cy="2052955"/>
            </a:xfrm>
            <a:prstGeom prst="rect">
              <a:avLst/>
            </a:prstGeom>
          </p:spPr>
          <p:txBody>
            <a:bodyPr anchor="t" rtlCol="false" tIns="0" lIns="0" bIns="0" rIns="0">
              <a:spAutoFit/>
            </a:bodyPr>
            <a:lstStyle/>
            <a:p>
              <a:pPr marL="518160" indent="-259080" lvl="1">
                <a:lnSpc>
                  <a:spcPts val="4200"/>
                </a:lnSpc>
                <a:buFont typeface="Arial"/>
                <a:buChar char="•"/>
              </a:pPr>
              <a:r>
                <a:rPr lang="en-US" sz="2400" spc="144">
                  <a:solidFill>
                    <a:srgbClr val="FCF9DA"/>
                  </a:solidFill>
                  <a:latin typeface="Gidole"/>
                </a:rPr>
                <a:t>Desk research</a:t>
              </a:r>
            </a:p>
            <a:p>
              <a:pPr marL="518160" indent="-259080" lvl="1">
                <a:lnSpc>
                  <a:spcPts val="4200"/>
                </a:lnSpc>
                <a:buFont typeface="Arial"/>
                <a:buChar char="•"/>
              </a:pPr>
              <a:r>
                <a:rPr lang="en-US" sz="1200" spc="72">
                  <a:solidFill>
                    <a:srgbClr val="FCF9DA"/>
                  </a:solidFill>
                  <a:latin typeface="Arimo"/>
                </a:rPr>
                <a:t>Programming -&gt; working on different machine learning models</a:t>
              </a:r>
            </a:p>
            <a:p>
              <a:pPr>
                <a:lnSpc>
                  <a:spcPts val="4200"/>
                </a:lnSpc>
              </a:pPr>
            </a:p>
          </p:txBody>
        </p:sp>
      </p:grpSp>
      <p:grpSp>
        <p:nvGrpSpPr>
          <p:cNvPr name="Group 11" id="11"/>
          <p:cNvGrpSpPr/>
          <p:nvPr/>
        </p:nvGrpSpPr>
        <p:grpSpPr>
          <a:xfrm rot="0">
            <a:off x="7515574" y="1640840"/>
            <a:ext cx="9640026" cy="3502660"/>
            <a:chOff x="0" y="0"/>
            <a:chExt cx="12853368" cy="4670213"/>
          </a:xfrm>
        </p:grpSpPr>
        <p:sp>
          <p:nvSpPr>
            <p:cNvPr name="TextBox 12" id="12"/>
            <p:cNvSpPr txBox="true"/>
            <p:nvPr/>
          </p:nvSpPr>
          <p:spPr>
            <a:xfrm rot="0">
              <a:off x="0" y="-133350"/>
              <a:ext cx="12853368" cy="742950"/>
            </a:xfrm>
            <a:prstGeom prst="rect">
              <a:avLst/>
            </a:prstGeom>
          </p:spPr>
          <p:txBody>
            <a:bodyPr anchor="t" rtlCol="false" tIns="0" lIns="0" bIns="0" rIns="0">
              <a:spAutoFit/>
            </a:bodyPr>
            <a:lstStyle/>
            <a:p>
              <a:pPr>
                <a:lnSpc>
                  <a:spcPts val="4800"/>
                </a:lnSpc>
              </a:pPr>
              <a:r>
                <a:rPr lang="en-US" sz="3000" spc="390">
                  <a:solidFill>
                    <a:srgbClr val="DB636F"/>
                  </a:solidFill>
                  <a:latin typeface="Gidole"/>
                </a:rPr>
                <a:t>BRIEF INTRODUCTION OF THE PROJECT</a:t>
              </a:r>
            </a:p>
          </p:txBody>
        </p:sp>
        <p:sp>
          <p:nvSpPr>
            <p:cNvPr name="TextBox 13" id="13"/>
            <p:cNvSpPr txBox="true"/>
            <p:nvPr/>
          </p:nvSpPr>
          <p:spPr>
            <a:xfrm rot="0">
              <a:off x="0" y="483658"/>
              <a:ext cx="12466878" cy="4186555"/>
            </a:xfrm>
            <a:prstGeom prst="rect">
              <a:avLst/>
            </a:prstGeom>
          </p:spPr>
          <p:txBody>
            <a:bodyPr anchor="t" rtlCol="false" tIns="0" lIns="0" bIns="0" rIns="0">
              <a:spAutoFit/>
            </a:bodyPr>
            <a:lstStyle/>
            <a:p>
              <a:pPr marL="518160" indent="-259080" lvl="1">
                <a:lnSpc>
                  <a:spcPts val="4200"/>
                </a:lnSpc>
                <a:buFont typeface="Arial"/>
                <a:buChar char="•"/>
              </a:pPr>
              <a:r>
                <a:rPr lang="en-US" sz="2400" spc="144">
                  <a:solidFill>
                    <a:srgbClr val="FCF9DA"/>
                  </a:solidFill>
                  <a:latin typeface="Gidole"/>
                </a:rPr>
                <a:t>How can imu data be used to identify wheelchair basketball specific movements? </a:t>
              </a:r>
            </a:p>
            <a:p>
              <a:pPr marL="518160" indent="-259080" lvl="1">
                <a:lnSpc>
                  <a:spcPts val="4200"/>
                </a:lnSpc>
                <a:buFont typeface="Arial"/>
                <a:buChar char="•"/>
              </a:pPr>
              <a:r>
                <a:rPr lang="en-US" sz="1200" spc="72">
                  <a:solidFill>
                    <a:srgbClr val="FCF9DA"/>
                  </a:solidFill>
                  <a:latin typeface="Arimo"/>
                </a:rPr>
                <a:t>Detecting: sprints, Rotations, collisions, fast breaking, fast defense</a:t>
              </a:r>
            </a:p>
            <a:p>
              <a:pPr marL="518160" indent="-259080" lvl="1">
                <a:lnSpc>
                  <a:spcPts val="4200"/>
                </a:lnSpc>
                <a:buFont typeface="Arial"/>
                <a:buChar char="•"/>
              </a:pPr>
              <a:r>
                <a:rPr lang="en-US" sz="1200" spc="72">
                  <a:solidFill>
                    <a:srgbClr val="FCF9DA"/>
                  </a:solidFill>
                  <a:latin typeface="Arimo"/>
                </a:rPr>
                <a:t>Movements need timestamps -&gt; analyze video’s</a:t>
              </a:r>
            </a:p>
            <a:p>
              <a:pPr>
                <a:lnSpc>
                  <a:spcPts val="4200"/>
                </a:lnSpc>
              </a:pPr>
            </a:p>
          </p:txBody>
        </p:sp>
      </p:grpSp>
      <p:grpSp>
        <p:nvGrpSpPr>
          <p:cNvPr name="Group 14" id="14"/>
          <p:cNvGrpSpPr/>
          <p:nvPr/>
        </p:nvGrpSpPr>
        <p:grpSpPr>
          <a:xfrm rot="5400000">
            <a:off x="6610049" y="5530284"/>
            <a:ext cx="376787" cy="376184"/>
            <a:chOff x="0" y="0"/>
            <a:chExt cx="6350000" cy="6339840"/>
          </a:xfrm>
        </p:grpSpPr>
        <p:sp>
          <p:nvSpPr>
            <p:cNvPr name="Freeform 15" id="15"/>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DB636F"/>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CF9DA"/>
        </a:solidFill>
      </p:bgPr>
    </p:bg>
    <p:spTree>
      <p:nvGrpSpPr>
        <p:cNvPr id="1" name=""/>
        <p:cNvGrpSpPr/>
        <p:nvPr/>
      </p:nvGrpSpPr>
      <p:grpSpPr>
        <a:xfrm>
          <a:off x="0" y="0"/>
          <a:ext cx="0" cy="0"/>
          <a:chOff x="0" y="0"/>
          <a:chExt cx="0" cy="0"/>
        </a:xfrm>
      </p:grpSpPr>
      <p:sp>
        <p:nvSpPr>
          <p:cNvPr name="AutoShape 2" id="2"/>
          <p:cNvSpPr/>
          <p:nvPr/>
        </p:nvSpPr>
        <p:spPr>
          <a:xfrm rot="0">
            <a:off x="-333375" y="-266700"/>
            <a:ext cx="18954750" cy="4229100"/>
          </a:xfrm>
          <a:prstGeom prst="rect">
            <a:avLst/>
          </a:prstGeom>
          <a:solidFill>
            <a:srgbClr val="2A383F"/>
          </a:solidFill>
        </p:spPr>
      </p:sp>
      <p:sp>
        <p:nvSpPr>
          <p:cNvPr name="AutoShape 3" id="3"/>
          <p:cNvSpPr/>
          <p:nvPr/>
        </p:nvSpPr>
        <p:spPr>
          <a:xfrm rot="0">
            <a:off x="876300" y="5143500"/>
            <a:ext cx="152400" cy="4273550"/>
          </a:xfrm>
          <a:prstGeom prst="rect">
            <a:avLst/>
          </a:prstGeom>
          <a:solidFill>
            <a:srgbClr val="2A383F"/>
          </a:solidFill>
        </p:spPr>
      </p:sp>
      <p:grpSp>
        <p:nvGrpSpPr>
          <p:cNvPr name="Group 4" id="4"/>
          <p:cNvGrpSpPr/>
          <p:nvPr/>
        </p:nvGrpSpPr>
        <p:grpSpPr>
          <a:xfrm rot="0">
            <a:off x="1028700" y="1028700"/>
            <a:ext cx="16230600" cy="1295400"/>
            <a:chOff x="0" y="0"/>
            <a:chExt cx="21640800" cy="1727200"/>
          </a:xfrm>
        </p:grpSpPr>
        <p:sp>
          <p:nvSpPr>
            <p:cNvPr name="TextBox 5" id="5"/>
            <p:cNvSpPr txBox="true"/>
            <p:nvPr/>
          </p:nvSpPr>
          <p:spPr>
            <a:xfrm rot="0">
              <a:off x="4" y="19050"/>
              <a:ext cx="21531673" cy="1200150"/>
            </a:xfrm>
            <a:prstGeom prst="rect">
              <a:avLst/>
            </a:prstGeom>
          </p:spPr>
          <p:txBody>
            <a:bodyPr anchor="t" rtlCol="false" tIns="0" lIns="0" bIns="0" rIns="0">
              <a:spAutoFit/>
            </a:bodyPr>
            <a:lstStyle/>
            <a:p>
              <a:pPr>
                <a:lnSpc>
                  <a:spcPts val="6900"/>
                </a:lnSpc>
              </a:pPr>
              <a:r>
                <a:rPr lang="en-US" sz="6000">
                  <a:solidFill>
                    <a:srgbClr val="FCF9DA"/>
                  </a:solidFill>
                  <a:latin typeface="Clear Sans Bold"/>
                </a:rPr>
                <a:t>THE PRESENT</a:t>
              </a:r>
            </a:p>
          </p:txBody>
        </p:sp>
        <p:sp>
          <p:nvSpPr>
            <p:cNvPr name="AutoShape 6" id="6"/>
            <p:cNvSpPr/>
            <p:nvPr/>
          </p:nvSpPr>
          <p:spPr>
            <a:xfrm rot="0">
              <a:off x="0" y="1549400"/>
              <a:ext cx="21640800" cy="177800"/>
            </a:xfrm>
            <a:prstGeom prst="rect">
              <a:avLst/>
            </a:prstGeom>
            <a:solidFill>
              <a:srgbClr val="DB636F"/>
            </a:solidFill>
          </p:spPr>
        </p:sp>
      </p:grpSp>
      <p:pic>
        <p:nvPicPr>
          <p:cNvPr name="Picture 7" id="7"/>
          <p:cNvPicPr>
            <a:picLocks noChangeAspect="true"/>
          </p:cNvPicPr>
          <p:nvPr/>
        </p:nvPicPr>
        <p:blipFill>
          <a:blip r:embed="rId3"/>
          <a:srcRect l="0" t="0" r="0" b="0"/>
          <a:stretch>
            <a:fillRect/>
          </a:stretch>
        </p:blipFill>
        <p:spPr>
          <a:xfrm flipH="false" flipV="false" rot="0">
            <a:off x="11495672" y="5908677"/>
            <a:ext cx="5653238" cy="4378323"/>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11450735" y="1265327"/>
            <a:ext cx="5743112" cy="3935839"/>
          </a:xfrm>
          <a:prstGeom prst="rect">
            <a:avLst/>
          </a:prstGeom>
        </p:spPr>
      </p:pic>
      <p:sp>
        <p:nvSpPr>
          <p:cNvPr name="TextBox 9" id="9"/>
          <p:cNvSpPr txBox="true"/>
          <p:nvPr/>
        </p:nvSpPr>
        <p:spPr>
          <a:xfrm rot="0">
            <a:off x="1028700" y="4447185"/>
            <a:ext cx="9354993" cy="6057900"/>
          </a:xfrm>
          <a:prstGeom prst="rect">
            <a:avLst/>
          </a:prstGeom>
        </p:spPr>
        <p:txBody>
          <a:bodyPr anchor="t" rtlCol="false" tIns="0" lIns="0" bIns="0" rIns="0">
            <a:spAutoFit/>
          </a:bodyPr>
          <a:lstStyle/>
          <a:p>
            <a:pPr marL="690877" indent="-345439" lvl="1">
              <a:lnSpc>
                <a:spcPts val="5439"/>
              </a:lnSpc>
              <a:buFont typeface="Arial"/>
              <a:buChar char="•"/>
            </a:pPr>
            <a:r>
              <a:rPr lang="en-US" sz="3199" spc="191">
                <a:solidFill>
                  <a:srgbClr val="2A383F"/>
                </a:solidFill>
                <a:latin typeface="Gidole"/>
              </a:rPr>
              <a:t>Coding models: Decision tree classifier (90%) recall(50%)</a:t>
            </a:r>
          </a:p>
          <a:p>
            <a:pPr marL="690877" indent="-345439" lvl="1">
              <a:lnSpc>
                <a:spcPts val="5439"/>
              </a:lnSpc>
              <a:buFont typeface="Arial"/>
              <a:buChar char="•"/>
            </a:pPr>
            <a:r>
              <a:rPr lang="en-US" sz="3199" spc="191">
                <a:solidFill>
                  <a:srgbClr val="2A383F"/>
                </a:solidFill>
                <a:latin typeface="Gidole"/>
              </a:rPr>
              <a:t>definitions in the dataset</a:t>
            </a:r>
          </a:p>
          <a:p>
            <a:pPr marL="690877" indent="-345439" lvl="1">
              <a:lnSpc>
                <a:spcPts val="5439"/>
              </a:lnSpc>
              <a:buFont typeface="Arial"/>
              <a:buChar char="•"/>
            </a:pPr>
            <a:r>
              <a:rPr lang="en-US" sz="3199" spc="191">
                <a:solidFill>
                  <a:srgbClr val="2A383F"/>
                </a:solidFill>
                <a:latin typeface="Gidole"/>
              </a:rPr>
              <a:t>The options:</a:t>
            </a:r>
          </a:p>
          <a:p>
            <a:pPr marL="1381755" indent="-460585" lvl="2">
              <a:lnSpc>
                <a:spcPts val="5439"/>
              </a:lnSpc>
              <a:buFont typeface="Arial"/>
              <a:buChar char="⚬"/>
            </a:pPr>
            <a:r>
              <a:rPr lang="en-US" sz="1599" spc="95">
                <a:solidFill>
                  <a:srgbClr val="2A383F"/>
                </a:solidFill>
                <a:latin typeface="Arimo"/>
              </a:rPr>
              <a:t>Neural networks</a:t>
            </a:r>
          </a:p>
          <a:p>
            <a:pPr marL="1381755" indent="-460585" lvl="2">
              <a:lnSpc>
                <a:spcPts val="5439"/>
              </a:lnSpc>
              <a:buFont typeface="Arial"/>
              <a:buChar char="⚬"/>
            </a:pPr>
            <a:r>
              <a:rPr lang="en-US" sz="1599" spc="95">
                <a:solidFill>
                  <a:srgbClr val="2A383F"/>
                </a:solidFill>
                <a:latin typeface="Arimo"/>
              </a:rPr>
              <a:t>Repeat modelling and improving the dataset</a:t>
            </a:r>
          </a:p>
          <a:p>
            <a:pPr marL="2072632" indent="-518158" lvl="3">
              <a:lnSpc>
                <a:spcPts val="5439"/>
              </a:lnSpc>
              <a:buFont typeface="Arial"/>
              <a:buChar char="￭"/>
            </a:pPr>
            <a:r>
              <a:rPr lang="en-US" sz="3199" spc="191">
                <a:solidFill>
                  <a:srgbClr val="2A383F"/>
                </a:solidFill>
                <a:latin typeface="Gidole"/>
              </a:rPr>
              <a:t>decision tree</a:t>
            </a:r>
          </a:p>
          <a:p>
            <a:pPr marL="2072632" indent="-518158" lvl="3">
              <a:lnSpc>
                <a:spcPts val="5439"/>
              </a:lnSpc>
              <a:buFont typeface="Arial"/>
              <a:buChar char="￭"/>
            </a:pPr>
            <a:r>
              <a:rPr lang="en-US" sz="3199" spc="191">
                <a:solidFill>
                  <a:srgbClr val="2A383F"/>
                </a:solidFill>
                <a:latin typeface="Gidole"/>
              </a:rPr>
              <a:t>SGD</a:t>
            </a:r>
          </a:p>
          <a:p>
            <a:pPr>
              <a:lnSpc>
                <a:spcPts val="4760"/>
              </a:lnSpc>
            </a:pPr>
          </a:p>
        </p:txBody>
      </p:sp>
      <p:sp>
        <p:nvSpPr>
          <p:cNvPr name="TextBox 10" id="10"/>
          <p:cNvSpPr txBox="true"/>
          <p:nvPr/>
        </p:nvSpPr>
        <p:spPr>
          <a:xfrm rot="0">
            <a:off x="11231317" y="734923"/>
            <a:ext cx="6181949" cy="530403"/>
          </a:xfrm>
          <a:prstGeom prst="rect">
            <a:avLst/>
          </a:prstGeom>
        </p:spPr>
        <p:txBody>
          <a:bodyPr anchor="t" rtlCol="false" tIns="0" lIns="0" bIns="0" rIns="0">
            <a:spAutoFit/>
          </a:bodyPr>
          <a:lstStyle/>
          <a:p>
            <a:pPr algn="ctr">
              <a:lnSpc>
                <a:spcPts val="4365"/>
              </a:lnSpc>
            </a:pPr>
            <a:r>
              <a:rPr lang="en-US" sz="3117">
                <a:solidFill>
                  <a:srgbClr val="FCF9DA"/>
                </a:solidFill>
                <a:latin typeface="Open Sans Light"/>
              </a:rPr>
              <a:t>Neural network</a:t>
            </a:r>
          </a:p>
        </p:txBody>
      </p:sp>
      <p:sp>
        <p:nvSpPr>
          <p:cNvPr name="TextBox 11" id="11"/>
          <p:cNvSpPr txBox="true"/>
          <p:nvPr/>
        </p:nvSpPr>
        <p:spPr>
          <a:xfrm rot="0">
            <a:off x="13153246" y="5378273"/>
            <a:ext cx="2338090" cy="530403"/>
          </a:xfrm>
          <a:prstGeom prst="rect">
            <a:avLst/>
          </a:prstGeom>
        </p:spPr>
        <p:txBody>
          <a:bodyPr anchor="t" rtlCol="false" tIns="0" lIns="0" bIns="0" rIns="0">
            <a:spAutoFit/>
          </a:bodyPr>
          <a:lstStyle/>
          <a:p>
            <a:pPr algn="ctr" marL="0" indent="0" lvl="0">
              <a:lnSpc>
                <a:spcPts val="4365"/>
              </a:lnSpc>
              <a:spcBef>
                <a:spcPct val="0"/>
              </a:spcBef>
            </a:pPr>
            <a:r>
              <a:rPr lang="en-US" sz="3117">
                <a:solidFill>
                  <a:srgbClr val="2A383F"/>
                </a:solidFill>
                <a:latin typeface="Open Sans Light"/>
              </a:rPr>
              <a:t>Decision tree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A383F"/>
        </a:solidFill>
      </p:bgPr>
    </p:bg>
    <p:spTree>
      <p:nvGrpSpPr>
        <p:cNvPr id="1" name=""/>
        <p:cNvGrpSpPr/>
        <p:nvPr/>
      </p:nvGrpSpPr>
      <p:grpSpPr>
        <a:xfrm>
          <a:off x="0" y="0"/>
          <a:ext cx="0" cy="0"/>
          <a:chOff x="0" y="0"/>
          <a:chExt cx="0" cy="0"/>
        </a:xfrm>
      </p:grpSpPr>
      <p:sp>
        <p:nvSpPr>
          <p:cNvPr name="AutoShape 2" id="2"/>
          <p:cNvSpPr/>
          <p:nvPr/>
        </p:nvSpPr>
        <p:spPr>
          <a:xfrm rot="0">
            <a:off x="-635508" y="-514350"/>
            <a:ext cx="4400550" cy="11315700"/>
          </a:xfrm>
          <a:prstGeom prst="rect">
            <a:avLst/>
          </a:prstGeom>
          <a:solidFill>
            <a:srgbClr val="DB636F"/>
          </a:solidFill>
        </p:spPr>
      </p:sp>
      <p:sp>
        <p:nvSpPr>
          <p:cNvPr name="AutoShape 3" id="3"/>
          <p:cNvSpPr/>
          <p:nvPr/>
        </p:nvSpPr>
        <p:spPr>
          <a:xfrm rot="0">
            <a:off x="8406692" y="5067300"/>
            <a:ext cx="7581900" cy="152400"/>
          </a:xfrm>
          <a:prstGeom prst="rect">
            <a:avLst/>
          </a:prstGeom>
          <a:solidFill>
            <a:srgbClr val="DB636F"/>
          </a:solidFill>
        </p:spPr>
      </p:sp>
      <p:pic>
        <p:nvPicPr>
          <p:cNvPr name="Picture 4" id="4"/>
          <p:cNvPicPr>
            <a:picLocks noChangeAspect="true"/>
          </p:cNvPicPr>
          <p:nvPr/>
        </p:nvPicPr>
        <p:blipFill>
          <a:blip r:embed="rId3"/>
          <a:srcRect l="0" t="0" r="0" b="0"/>
          <a:stretch>
            <a:fillRect/>
          </a:stretch>
        </p:blipFill>
        <p:spPr>
          <a:xfrm flipH="false" flipV="false" rot="0">
            <a:off x="1171868" y="1251307"/>
            <a:ext cx="5186347" cy="7784386"/>
          </a:xfrm>
          <a:prstGeom prst="rect">
            <a:avLst/>
          </a:prstGeom>
        </p:spPr>
      </p:pic>
      <p:sp>
        <p:nvSpPr>
          <p:cNvPr name="TextBox 5" id="5"/>
          <p:cNvSpPr txBox="true"/>
          <p:nvPr/>
        </p:nvSpPr>
        <p:spPr>
          <a:xfrm rot="0">
            <a:off x="8406692" y="3885631"/>
            <a:ext cx="8395405" cy="766763"/>
          </a:xfrm>
          <a:prstGeom prst="rect">
            <a:avLst/>
          </a:prstGeom>
        </p:spPr>
        <p:txBody>
          <a:bodyPr anchor="t" rtlCol="false" tIns="0" lIns="0" bIns="0" rIns="0">
            <a:spAutoFit/>
          </a:bodyPr>
          <a:lstStyle/>
          <a:p>
            <a:pPr>
              <a:lnSpc>
                <a:spcPts val="6037"/>
              </a:lnSpc>
            </a:pPr>
            <a:r>
              <a:rPr lang="en-US" sz="5250">
                <a:solidFill>
                  <a:srgbClr val="FCF9DA"/>
                </a:solidFill>
                <a:latin typeface="Clear Sans Bold"/>
              </a:rPr>
              <a:t>WHAT IS NEXT?</a:t>
            </a:r>
          </a:p>
        </p:txBody>
      </p:sp>
      <p:sp>
        <p:nvSpPr>
          <p:cNvPr name="TextBox 6" id="6"/>
          <p:cNvSpPr txBox="true"/>
          <p:nvPr/>
        </p:nvSpPr>
        <p:spPr>
          <a:xfrm rot="0">
            <a:off x="8406692" y="5112961"/>
            <a:ext cx="7581900" cy="2131060"/>
          </a:xfrm>
          <a:prstGeom prst="rect">
            <a:avLst/>
          </a:prstGeom>
        </p:spPr>
        <p:txBody>
          <a:bodyPr anchor="t" rtlCol="false" tIns="0" lIns="0" bIns="0" rIns="0">
            <a:spAutoFit/>
          </a:bodyPr>
          <a:lstStyle/>
          <a:p>
            <a:pPr marL="734059" indent="-367030" lvl="1">
              <a:lnSpc>
                <a:spcPts val="4249"/>
              </a:lnSpc>
              <a:buFont typeface="Arial"/>
              <a:buChar char="•"/>
            </a:pPr>
            <a:r>
              <a:rPr lang="en-US" sz="3399" spc="169">
                <a:solidFill>
                  <a:srgbClr val="FCF9DA"/>
                </a:solidFill>
                <a:latin typeface="Clear Sans Bold"/>
              </a:rPr>
              <a:t>Image recognition</a:t>
            </a:r>
          </a:p>
          <a:p>
            <a:pPr marL="734059" indent="-367030" lvl="1">
              <a:lnSpc>
                <a:spcPts val="4249"/>
              </a:lnSpc>
              <a:buFont typeface="Arial"/>
              <a:buChar char="•"/>
            </a:pPr>
            <a:r>
              <a:rPr lang="en-US" sz="3399" spc="169">
                <a:solidFill>
                  <a:srgbClr val="FCF9DA"/>
                </a:solidFill>
                <a:latin typeface="Clear Sans Bold"/>
              </a:rPr>
              <a:t>Convolutional neural network</a:t>
            </a:r>
          </a:p>
          <a:p>
            <a:pPr marL="734059" indent="-367030" lvl="1">
              <a:lnSpc>
                <a:spcPts val="4249"/>
              </a:lnSpc>
              <a:buFont typeface="Arial"/>
              <a:buChar char="•"/>
            </a:pPr>
            <a:r>
              <a:rPr lang="en-US" sz="3399" spc="169">
                <a:solidFill>
                  <a:srgbClr val="FCF9DA"/>
                </a:solidFill>
                <a:latin typeface="Clear Sans Bold"/>
              </a:rPr>
              <a:t>Improving our current models</a:t>
            </a:r>
          </a:p>
          <a:p>
            <a:pPr marL="1468120" indent="-489373" lvl="2">
              <a:lnSpc>
                <a:spcPts val="4250"/>
              </a:lnSpc>
              <a:buFont typeface="Arial"/>
              <a:buChar char="⚬"/>
            </a:pPr>
            <a:r>
              <a:rPr lang="en-US" sz="3399" spc="169">
                <a:solidFill>
                  <a:srgbClr val="FCF9DA"/>
                </a:solidFill>
                <a:latin typeface="Clear Sans Bold"/>
              </a:rPr>
              <a:t>making statistical overview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DAEvcI3pkks</dc:identifier>
  <dcterms:modified xsi:type="dcterms:W3CDTF">2011-08-01T06:04:30Z</dcterms:modified>
  <cp:revision>1</cp:revision>
  <dc:title>Project Wheels</dc:title>
</cp:coreProperties>
</file>